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257" r:id="rId6"/>
    <p:sldId id="332" r:id="rId7"/>
    <p:sldId id="263" r:id="rId8"/>
    <p:sldId id="335" r:id="rId9"/>
    <p:sldId id="330" r:id="rId10"/>
    <p:sldId id="333" r:id="rId11"/>
    <p:sldId id="329" r:id="rId12"/>
    <p:sldId id="338" r:id="rId13"/>
    <p:sldId id="334" r:id="rId14"/>
    <p:sldId id="331" r:id="rId15"/>
    <p:sldId id="336" r:id="rId16"/>
    <p:sldId id="327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ch, Sarah" userId="a01e7c0c-35a1-4874-9ac8-38c4557d2fc3" providerId="ADAL" clId="{AA2573B0-7214-4A92-A39E-EF592FBA620F}"/>
    <pc:docChg chg="modSld">
      <pc:chgData name="Bruch, Sarah" userId="a01e7c0c-35a1-4874-9ac8-38c4557d2fc3" providerId="ADAL" clId="{AA2573B0-7214-4A92-A39E-EF592FBA620F}" dt="2023-05-09T16:12:10.655" v="0" actId="20577"/>
      <pc:docMkLst>
        <pc:docMk/>
      </pc:docMkLst>
      <pc:sldChg chg="modSp mod">
        <pc:chgData name="Bruch, Sarah" userId="a01e7c0c-35a1-4874-9ac8-38c4557d2fc3" providerId="ADAL" clId="{AA2573B0-7214-4A92-A39E-EF592FBA620F}" dt="2023-05-09T16:12:10.655" v="0" actId="20577"/>
        <pc:sldMkLst>
          <pc:docMk/>
          <pc:sldMk cId="3847092894" sldId="256"/>
        </pc:sldMkLst>
        <pc:spChg chg="mod">
          <ac:chgData name="Bruch, Sarah" userId="a01e7c0c-35a1-4874-9ac8-38c4557d2fc3" providerId="ADAL" clId="{AA2573B0-7214-4A92-A39E-EF592FBA620F}" dt="2023-05-09T16:12:10.655" v="0" actId="20577"/>
          <ac:spMkLst>
            <pc:docMk/>
            <pc:sldMk cId="3847092894" sldId="256"/>
            <ac:spMk id="3" creationId="{4E15284E-3216-45B3-99BD-25B70C544646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B1287F-B671-4108-AA9F-FFCDD400677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1F1846A-A1A1-417D-9A95-B433391E4B9E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Research opportunities</a:t>
          </a:r>
        </a:p>
      </dgm:t>
    </dgm:pt>
    <dgm:pt modelId="{4A455A80-5E13-4E53-8695-605D6E5D04F3}" type="parTrans" cxnId="{4A95B9A3-66DD-4801-945D-402C267B2E14}">
      <dgm:prSet/>
      <dgm:spPr/>
      <dgm:t>
        <a:bodyPr/>
        <a:lstStyle/>
        <a:p>
          <a:endParaRPr lang="en-US" sz="2800"/>
        </a:p>
      </dgm:t>
    </dgm:pt>
    <dgm:pt modelId="{56B90C1C-FC91-495A-8DF8-CAB0F766E70B}" type="sibTrans" cxnId="{4A95B9A3-66DD-4801-945D-402C267B2E14}">
      <dgm:prSet/>
      <dgm:spPr/>
      <dgm:t>
        <a:bodyPr/>
        <a:lstStyle/>
        <a:p>
          <a:endParaRPr lang="en-US" sz="2800"/>
        </a:p>
      </dgm:t>
    </dgm:pt>
    <dgm:pt modelId="{38E9FE57-4B47-4026-8EBB-10E6ADC24BC7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Funding opportunities</a:t>
          </a:r>
        </a:p>
      </dgm:t>
    </dgm:pt>
    <dgm:pt modelId="{1866EE06-5C62-4A5C-9848-BA0D0718C7BE}" type="parTrans" cxnId="{87F931CC-88B9-4B5D-AC11-66C040F8F470}">
      <dgm:prSet/>
      <dgm:spPr/>
      <dgm:t>
        <a:bodyPr/>
        <a:lstStyle/>
        <a:p>
          <a:endParaRPr lang="en-US" sz="2800"/>
        </a:p>
      </dgm:t>
    </dgm:pt>
    <dgm:pt modelId="{28106843-4495-4F6F-AC6B-EEDB1EF9D250}" type="sibTrans" cxnId="{87F931CC-88B9-4B5D-AC11-66C040F8F470}">
      <dgm:prSet/>
      <dgm:spPr/>
      <dgm:t>
        <a:bodyPr/>
        <a:lstStyle/>
        <a:p>
          <a:endParaRPr lang="en-US" sz="2800"/>
        </a:p>
      </dgm:t>
    </dgm:pt>
    <dgm:pt modelId="{DC394D24-E283-4E3D-B3B7-8C0A3718356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Training opportunities</a:t>
          </a:r>
        </a:p>
      </dgm:t>
    </dgm:pt>
    <dgm:pt modelId="{D3E43A9E-FB98-4D69-B802-4B4660DF5082}" type="parTrans" cxnId="{769AEEE0-7B14-4285-9610-8D886226FD7B}">
      <dgm:prSet/>
      <dgm:spPr/>
      <dgm:t>
        <a:bodyPr/>
        <a:lstStyle/>
        <a:p>
          <a:endParaRPr lang="en-US" sz="2800"/>
        </a:p>
      </dgm:t>
    </dgm:pt>
    <dgm:pt modelId="{FE5EDDED-BBC6-4410-A4E6-14D46F40C4F2}" type="sibTrans" cxnId="{769AEEE0-7B14-4285-9610-8D886226FD7B}">
      <dgm:prSet/>
      <dgm:spPr/>
      <dgm:t>
        <a:bodyPr/>
        <a:lstStyle/>
        <a:p>
          <a:endParaRPr lang="en-US" sz="2800"/>
        </a:p>
      </dgm:t>
    </dgm:pt>
    <dgm:pt modelId="{CE5DABE2-7A3F-46A6-8BB9-0193081B326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400" dirty="0"/>
            <a:t>Q &amp; A</a:t>
          </a:r>
          <a:endParaRPr lang="en-US" sz="2400" b="0" i="1" dirty="0">
            <a:solidFill>
              <a:srgbClr val="454D55"/>
            </a:solidFill>
            <a:latin typeface="+mn-lt"/>
            <a:ea typeface="+mn-ea"/>
            <a:cs typeface="+mn-cs"/>
          </a:endParaRPr>
        </a:p>
      </dgm:t>
    </dgm:pt>
    <dgm:pt modelId="{F70F92BE-BCAA-44B2-A937-EC6ED8D25F41}" type="parTrans" cxnId="{B98B1D8B-B747-4780-9FD2-47618C8425F0}">
      <dgm:prSet/>
      <dgm:spPr/>
      <dgm:t>
        <a:bodyPr/>
        <a:lstStyle/>
        <a:p>
          <a:endParaRPr lang="en-US" sz="2800"/>
        </a:p>
      </dgm:t>
    </dgm:pt>
    <dgm:pt modelId="{3E978DA7-7B4E-4130-BC5D-06DAA0FE2597}" type="sibTrans" cxnId="{B98B1D8B-B747-4780-9FD2-47618C8425F0}">
      <dgm:prSet/>
      <dgm:spPr/>
      <dgm:t>
        <a:bodyPr/>
        <a:lstStyle/>
        <a:p>
          <a:endParaRPr lang="en-US" sz="2800"/>
        </a:p>
      </dgm:t>
    </dgm:pt>
    <dgm:pt modelId="{0F4339BA-5161-4E2A-A416-0B584833CCB3}" type="pres">
      <dgm:prSet presAssocID="{A1B1287F-B671-4108-AA9F-FFCDD4006772}" presName="root" presStyleCnt="0">
        <dgm:presLayoutVars>
          <dgm:dir/>
          <dgm:resizeHandles val="exact"/>
        </dgm:presLayoutVars>
      </dgm:prSet>
      <dgm:spPr/>
    </dgm:pt>
    <dgm:pt modelId="{A7FE9B6C-6C05-4337-96B4-B3D736356BDA}" type="pres">
      <dgm:prSet presAssocID="{01F1846A-A1A1-417D-9A95-B433391E4B9E}" presName="compNode" presStyleCnt="0"/>
      <dgm:spPr/>
    </dgm:pt>
    <dgm:pt modelId="{AA4E0BB0-0F3E-4988-9EED-AD2EBEB86674}" type="pres">
      <dgm:prSet presAssocID="{01F1846A-A1A1-417D-9A95-B433391E4B9E}" presName="iconBgRect" presStyleLbl="bgShp" presStyleIdx="0" presStyleCnt="4"/>
      <dgm:spPr/>
    </dgm:pt>
    <dgm:pt modelId="{4E08A9ED-972F-4B44-B691-77417A334AD8}" type="pres">
      <dgm:prSet presAssocID="{01F1846A-A1A1-417D-9A95-B433391E4B9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 with solid fill"/>
        </a:ext>
      </dgm:extLst>
    </dgm:pt>
    <dgm:pt modelId="{67A758B7-2134-4B4B-B175-214BF8E930E9}" type="pres">
      <dgm:prSet presAssocID="{01F1846A-A1A1-417D-9A95-B433391E4B9E}" presName="spaceRect" presStyleCnt="0"/>
      <dgm:spPr/>
    </dgm:pt>
    <dgm:pt modelId="{F55159F1-3A8C-45A0-9922-2E63CA0B07B3}" type="pres">
      <dgm:prSet presAssocID="{01F1846A-A1A1-417D-9A95-B433391E4B9E}" presName="textRect" presStyleLbl="revTx" presStyleIdx="0" presStyleCnt="4">
        <dgm:presLayoutVars>
          <dgm:chMax val="1"/>
          <dgm:chPref val="1"/>
        </dgm:presLayoutVars>
      </dgm:prSet>
      <dgm:spPr/>
    </dgm:pt>
    <dgm:pt modelId="{05EB4F03-858E-4B3E-B5E2-42008E64D436}" type="pres">
      <dgm:prSet presAssocID="{56B90C1C-FC91-495A-8DF8-CAB0F766E70B}" presName="sibTrans" presStyleCnt="0"/>
      <dgm:spPr/>
    </dgm:pt>
    <dgm:pt modelId="{C92BEB4B-1C45-4AF7-8F67-507C774C8E29}" type="pres">
      <dgm:prSet presAssocID="{38E9FE57-4B47-4026-8EBB-10E6ADC24BC7}" presName="compNode" presStyleCnt="0"/>
      <dgm:spPr/>
    </dgm:pt>
    <dgm:pt modelId="{AB66F38D-3CA6-460D-873E-13BA1577B61E}" type="pres">
      <dgm:prSet presAssocID="{38E9FE57-4B47-4026-8EBB-10E6ADC24BC7}" presName="iconBgRect" presStyleLbl="bgShp" presStyleIdx="1" presStyleCnt="4"/>
      <dgm:spPr/>
    </dgm:pt>
    <dgm:pt modelId="{61588F0D-50AB-44E9-BF12-50D83DD85E53}" type="pres">
      <dgm:prSet presAssocID="{38E9FE57-4B47-4026-8EBB-10E6ADC24BC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5695F825-A37F-4757-BF92-F55C59E5AC4F}" type="pres">
      <dgm:prSet presAssocID="{38E9FE57-4B47-4026-8EBB-10E6ADC24BC7}" presName="spaceRect" presStyleCnt="0"/>
      <dgm:spPr/>
    </dgm:pt>
    <dgm:pt modelId="{BEE9EB42-014C-42AB-8143-2FB970086C56}" type="pres">
      <dgm:prSet presAssocID="{38E9FE57-4B47-4026-8EBB-10E6ADC24BC7}" presName="textRect" presStyleLbl="revTx" presStyleIdx="1" presStyleCnt="4">
        <dgm:presLayoutVars>
          <dgm:chMax val="1"/>
          <dgm:chPref val="1"/>
        </dgm:presLayoutVars>
      </dgm:prSet>
      <dgm:spPr/>
    </dgm:pt>
    <dgm:pt modelId="{92C28424-BBCA-43CB-B36E-159098045AB1}" type="pres">
      <dgm:prSet presAssocID="{28106843-4495-4F6F-AC6B-EEDB1EF9D250}" presName="sibTrans" presStyleCnt="0"/>
      <dgm:spPr/>
    </dgm:pt>
    <dgm:pt modelId="{4B535C5A-BF1F-420C-B7AF-7A89E65F564D}" type="pres">
      <dgm:prSet presAssocID="{DC394D24-E283-4E3D-B3B7-8C0A37183566}" presName="compNode" presStyleCnt="0"/>
      <dgm:spPr/>
    </dgm:pt>
    <dgm:pt modelId="{9C6AA3F7-CD57-4283-A6D2-9807FC0F2EC3}" type="pres">
      <dgm:prSet presAssocID="{DC394D24-E283-4E3D-B3B7-8C0A37183566}" presName="iconBgRect" presStyleLbl="bgShp" presStyleIdx="2" presStyleCnt="4"/>
      <dgm:spPr/>
    </dgm:pt>
    <dgm:pt modelId="{E9C605C9-7E40-41A5-AB69-24923498BBEA}" type="pres">
      <dgm:prSet presAssocID="{DC394D24-E283-4E3D-B3B7-8C0A3718356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F173860D-5778-428C-B61F-B1C8454DC9F2}" type="pres">
      <dgm:prSet presAssocID="{DC394D24-E283-4E3D-B3B7-8C0A37183566}" presName="spaceRect" presStyleCnt="0"/>
      <dgm:spPr/>
    </dgm:pt>
    <dgm:pt modelId="{FF698F23-4C78-474F-9001-4806229D42DC}" type="pres">
      <dgm:prSet presAssocID="{DC394D24-E283-4E3D-B3B7-8C0A37183566}" presName="textRect" presStyleLbl="revTx" presStyleIdx="2" presStyleCnt="4">
        <dgm:presLayoutVars>
          <dgm:chMax val="1"/>
          <dgm:chPref val="1"/>
        </dgm:presLayoutVars>
      </dgm:prSet>
      <dgm:spPr/>
    </dgm:pt>
    <dgm:pt modelId="{E0840BFC-5E04-4FF9-A7B6-5AF3F86D259A}" type="pres">
      <dgm:prSet presAssocID="{FE5EDDED-BBC6-4410-A4E6-14D46F40C4F2}" presName="sibTrans" presStyleCnt="0"/>
      <dgm:spPr/>
    </dgm:pt>
    <dgm:pt modelId="{0B54297C-56F1-4669-A28E-B5528CA41DEE}" type="pres">
      <dgm:prSet presAssocID="{CE5DABE2-7A3F-46A6-8BB9-0193081B3263}" presName="compNode" presStyleCnt="0"/>
      <dgm:spPr/>
    </dgm:pt>
    <dgm:pt modelId="{12B55030-CE20-4CD9-98C5-6A4710D27592}" type="pres">
      <dgm:prSet presAssocID="{CE5DABE2-7A3F-46A6-8BB9-0193081B3263}" presName="iconBgRect" presStyleLbl="bgShp" presStyleIdx="3" presStyleCnt="4"/>
      <dgm:spPr/>
    </dgm:pt>
    <dgm:pt modelId="{F67DD35A-4F7C-451D-A049-258A83782F6E}" type="pres">
      <dgm:prSet presAssocID="{CE5DABE2-7A3F-46A6-8BB9-0193081B326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s with solid fill"/>
        </a:ext>
      </dgm:extLst>
    </dgm:pt>
    <dgm:pt modelId="{721192F9-46F8-4799-B5C5-4A0B5F12A403}" type="pres">
      <dgm:prSet presAssocID="{CE5DABE2-7A3F-46A6-8BB9-0193081B3263}" presName="spaceRect" presStyleCnt="0"/>
      <dgm:spPr/>
    </dgm:pt>
    <dgm:pt modelId="{B2948A37-B25B-48FF-90CB-5767C90313B8}" type="pres">
      <dgm:prSet presAssocID="{CE5DABE2-7A3F-46A6-8BB9-0193081B326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54FC95F-C58D-4DCB-AA26-69849E09E255}" type="presOf" srcId="{DC394D24-E283-4E3D-B3B7-8C0A37183566}" destId="{FF698F23-4C78-474F-9001-4806229D42DC}" srcOrd="0" destOrd="0" presId="urn:microsoft.com/office/officeart/2018/5/layout/IconCircleLabelList"/>
    <dgm:cxn modelId="{B98B1D8B-B747-4780-9FD2-47618C8425F0}" srcId="{A1B1287F-B671-4108-AA9F-FFCDD4006772}" destId="{CE5DABE2-7A3F-46A6-8BB9-0193081B3263}" srcOrd="3" destOrd="0" parTransId="{F70F92BE-BCAA-44B2-A937-EC6ED8D25F41}" sibTransId="{3E978DA7-7B4E-4130-BC5D-06DAA0FE2597}"/>
    <dgm:cxn modelId="{4A95B9A3-66DD-4801-945D-402C267B2E14}" srcId="{A1B1287F-B671-4108-AA9F-FFCDD4006772}" destId="{01F1846A-A1A1-417D-9A95-B433391E4B9E}" srcOrd="0" destOrd="0" parTransId="{4A455A80-5E13-4E53-8695-605D6E5D04F3}" sibTransId="{56B90C1C-FC91-495A-8DF8-CAB0F766E70B}"/>
    <dgm:cxn modelId="{9D32C2AD-E561-4DCD-940B-9E9C13DBD06B}" type="presOf" srcId="{01F1846A-A1A1-417D-9A95-B433391E4B9E}" destId="{F55159F1-3A8C-45A0-9922-2E63CA0B07B3}" srcOrd="0" destOrd="0" presId="urn:microsoft.com/office/officeart/2018/5/layout/IconCircleLabelList"/>
    <dgm:cxn modelId="{87F931CC-88B9-4B5D-AC11-66C040F8F470}" srcId="{A1B1287F-B671-4108-AA9F-FFCDD4006772}" destId="{38E9FE57-4B47-4026-8EBB-10E6ADC24BC7}" srcOrd="1" destOrd="0" parTransId="{1866EE06-5C62-4A5C-9848-BA0D0718C7BE}" sibTransId="{28106843-4495-4F6F-AC6B-EEDB1EF9D250}"/>
    <dgm:cxn modelId="{1DA929CD-F45B-48C2-A922-3938B3D8B3CC}" type="presOf" srcId="{38E9FE57-4B47-4026-8EBB-10E6ADC24BC7}" destId="{BEE9EB42-014C-42AB-8143-2FB970086C56}" srcOrd="0" destOrd="0" presId="urn:microsoft.com/office/officeart/2018/5/layout/IconCircleLabelList"/>
    <dgm:cxn modelId="{AEB88AD6-6A40-4DB0-A21C-0444E2686A6E}" type="presOf" srcId="{CE5DABE2-7A3F-46A6-8BB9-0193081B3263}" destId="{B2948A37-B25B-48FF-90CB-5767C90313B8}" srcOrd="0" destOrd="0" presId="urn:microsoft.com/office/officeart/2018/5/layout/IconCircleLabelList"/>
    <dgm:cxn modelId="{BFEE31DE-DCC8-4CD8-A36C-E763BF99BED7}" type="presOf" srcId="{A1B1287F-B671-4108-AA9F-FFCDD4006772}" destId="{0F4339BA-5161-4E2A-A416-0B584833CCB3}" srcOrd="0" destOrd="0" presId="urn:microsoft.com/office/officeart/2018/5/layout/IconCircleLabelList"/>
    <dgm:cxn modelId="{769AEEE0-7B14-4285-9610-8D886226FD7B}" srcId="{A1B1287F-B671-4108-AA9F-FFCDD4006772}" destId="{DC394D24-E283-4E3D-B3B7-8C0A37183566}" srcOrd="2" destOrd="0" parTransId="{D3E43A9E-FB98-4D69-B802-4B4660DF5082}" sibTransId="{FE5EDDED-BBC6-4410-A4E6-14D46F40C4F2}"/>
    <dgm:cxn modelId="{74C9A640-EFEB-48D8-8948-BBB576A2F0EF}" type="presParOf" srcId="{0F4339BA-5161-4E2A-A416-0B584833CCB3}" destId="{A7FE9B6C-6C05-4337-96B4-B3D736356BDA}" srcOrd="0" destOrd="0" presId="urn:microsoft.com/office/officeart/2018/5/layout/IconCircleLabelList"/>
    <dgm:cxn modelId="{5F44EF5E-320A-4EDE-A1C1-AB759B562BCF}" type="presParOf" srcId="{A7FE9B6C-6C05-4337-96B4-B3D736356BDA}" destId="{AA4E0BB0-0F3E-4988-9EED-AD2EBEB86674}" srcOrd="0" destOrd="0" presId="urn:microsoft.com/office/officeart/2018/5/layout/IconCircleLabelList"/>
    <dgm:cxn modelId="{89CCADA8-5DB1-490F-8388-CA2043052197}" type="presParOf" srcId="{A7FE9B6C-6C05-4337-96B4-B3D736356BDA}" destId="{4E08A9ED-972F-4B44-B691-77417A334AD8}" srcOrd="1" destOrd="0" presId="urn:microsoft.com/office/officeart/2018/5/layout/IconCircleLabelList"/>
    <dgm:cxn modelId="{75C24360-05F9-4E4B-8F60-72B304E5271A}" type="presParOf" srcId="{A7FE9B6C-6C05-4337-96B4-B3D736356BDA}" destId="{67A758B7-2134-4B4B-B175-214BF8E930E9}" srcOrd="2" destOrd="0" presId="urn:microsoft.com/office/officeart/2018/5/layout/IconCircleLabelList"/>
    <dgm:cxn modelId="{BD949759-35B8-4F84-AA01-D5125A1A8FD6}" type="presParOf" srcId="{A7FE9B6C-6C05-4337-96B4-B3D736356BDA}" destId="{F55159F1-3A8C-45A0-9922-2E63CA0B07B3}" srcOrd="3" destOrd="0" presId="urn:microsoft.com/office/officeart/2018/5/layout/IconCircleLabelList"/>
    <dgm:cxn modelId="{8197D553-6D64-4D01-881B-304B179486AE}" type="presParOf" srcId="{0F4339BA-5161-4E2A-A416-0B584833CCB3}" destId="{05EB4F03-858E-4B3E-B5E2-42008E64D436}" srcOrd="1" destOrd="0" presId="urn:microsoft.com/office/officeart/2018/5/layout/IconCircleLabelList"/>
    <dgm:cxn modelId="{1C40E4CF-DDC2-440C-8E78-9EB532ED510D}" type="presParOf" srcId="{0F4339BA-5161-4E2A-A416-0B584833CCB3}" destId="{C92BEB4B-1C45-4AF7-8F67-507C774C8E29}" srcOrd="2" destOrd="0" presId="urn:microsoft.com/office/officeart/2018/5/layout/IconCircleLabelList"/>
    <dgm:cxn modelId="{C0D7A362-0C82-41D9-9DBB-E413D0749198}" type="presParOf" srcId="{C92BEB4B-1C45-4AF7-8F67-507C774C8E29}" destId="{AB66F38D-3CA6-460D-873E-13BA1577B61E}" srcOrd="0" destOrd="0" presId="urn:microsoft.com/office/officeart/2018/5/layout/IconCircleLabelList"/>
    <dgm:cxn modelId="{C73B4BF1-6BD2-4C5A-AB4F-7A2AEC589FAD}" type="presParOf" srcId="{C92BEB4B-1C45-4AF7-8F67-507C774C8E29}" destId="{61588F0D-50AB-44E9-BF12-50D83DD85E53}" srcOrd="1" destOrd="0" presId="urn:microsoft.com/office/officeart/2018/5/layout/IconCircleLabelList"/>
    <dgm:cxn modelId="{5FBE3874-9FD7-45B9-8BBE-61C070BAB442}" type="presParOf" srcId="{C92BEB4B-1C45-4AF7-8F67-507C774C8E29}" destId="{5695F825-A37F-4757-BF92-F55C59E5AC4F}" srcOrd="2" destOrd="0" presId="urn:microsoft.com/office/officeart/2018/5/layout/IconCircleLabelList"/>
    <dgm:cxn modelId="{FEC42446-36C0-41AC-88B2-330B014BD964}" type="presParOf" srcId="{C92BEB4B-1C45-4AF7-8F67-507C774C8E29}" destId="{BEE9EB42-014C-42AB-8143-2FB970086C56}" srcOrd="3" destOrd="0" presId="urn:microsoft.com/office/officeart/2018/5/layout/IconCircleLabelList"/>
    <dgm:cxn modelId="{46991505-919E-4866-AD3A-577DD0E28147}" type="presParOf" srcId="{0F4339BA-5161-4E2A-A416-0B584833CCB3}" destId="{92C28424-BBCA-43CB-B36E-159098045AB1}" srcOrd="3" destOrd="0" presId="urn:microsoft.com/office/officeart/2018/5/layout/IconCircleLabelList"/>
    <dgm:cxn modelId="{E18F23A4-33A7-4FE1-9082-06F3455143E1}" type="presParOf" srcId="{0F4339BA-5161-4E2A-A416-0B584833CCB3}" destId="{4B535C5A-BF1F-420C-B7AF-7A89E65F564D}" srcOrd="4" destOrd="0" presId="urn:microsoft.com/office/officeart/2018/5/layout/IconCircleLabelList"/>
    <dgm:cxn modelId="{857CA481-22F7-49D9-96FE-321CAF66A275}" type="presParOf" srcId="{4B535C5A-BF1F-420C-B7AF-7A89E65F564D}" destId="{9C6AA3F7-CD57-4283-A6D2-9807FC0F2EC3}" srcOrd="0" destOrd="0" presId="urn:microsoft.com/office/officeart/2018/5/layout/IconCircleLabelList"/>
    <dgm:cxn modelId="{EA44F738-D101-4F19-800B-75893F4C5684}" type="presParOf" srcId="{4B535C5A-BF1F-420C-B7AF-7A89E65F564D}" destId="{E9C605C9-7E40-41A5-AB69-24923498BBEA}" srcOrd="1" destOrd="0" presId="urn:microsoft.com/office/officeart/2018/5/layout/IconCircleLabelList"/>
    <dgm:cxn modelId="{6DB31E09-38EB-4264-BBB3-4E5BA653DF06}" type="presParOf" srcId="{4B535C5A-BF1F-420C-B7AF-7A89E65F564D}" destId="{F173860D-5778-428C-B61F-B1C8454DC9F2}" srcOrd="2" destOrd="0" presId="urn:microsoft.com/office/officeart/2018/5/layout/IconCircleLabelList"/>
    <dgm:cxn modelId="{A581F111-9CBF-4699-A491-DD94E85F401C}" type="presParOf" srcId="{4B535C5A-BF1F-420C-B7AF-7A89E65F564D}" destId="{FF698F23-4C78-474F-9001-4806229D42DC}" srcOrd="3" destOrd="0" presId="urn:microsoft.com/office/officeart/2018/5/layout/IconCircleLabelList"/>
    <dgm:cxn modelId="{1565A722-E8E7-4876-A943-C2995F6DE953}" type="presParOf" srcId="{0F4339BA-5161-4E2A-A416-0B584833CCB3}" destId="{E0840BFC-5E04-4FF9-A7B6-5AF3F86D259A}" srcOrd="5" destOrd="0" presId="urn:microsoft.com/office/officeart/2018/5/layout/IconCircleLabelList"/>
    <dgm:cxn modelId="{927C1CA0-36D9-47F8-8A46-89744FC8F0B1}" type="presParOf" srcId="{0F4339BA-5161-4E2A-A416-0B584833CCB3}" destId="{0B54297C-56F1-4669-A28E-B5528CA41DEE}" srcOrd="6" destOrd="0" presId="urn:microsoft.com/office/officeart/2018/5/layout/IconCircleLabelList"/>
    <dgm:cxn modelId="{373A3F85-1D45-451E-8E94-CF757D8F7441}" type="presParOf" srcId="{0B54297C-56F1-4669-A28E-B5528CA41DEE}" destId="{12B55030-CE20-4CD9-98C5-6A4710D27592}" srcOrd="0" destOrd="0" presId="urn:microsoft.com/office/officeart/2018/5/layout/IconCircleLabelList"/>
    <dgm:cxn modelId="{5F8790BF-F927-4D86-B365-9772A56758ED}" type="presParOf" srcId="{0B54297C-56F1-4669-A28E-B5528CA41DEE}" destId="{F67DD35A-4F7C-451D-A049-258A83782F6E}" srcOrd="1" destOrd="0" presId="urn:microsoft.com/office/officeart/2018/5/layout/IconCircleLabelList"/>
    <dgm:cxn modelId="{7C2F0120-0806-4883-884E-67FF41130458}" type="presParOf" srcId="{0B54297C-56F1-4669-A28E-B5528CA41DEE}" destId="{721192F9-46F8-4799-B5C5-4A0B5F12A403}" srcOrd="2" destOrd="0" presId="urn:microsoft.com/office/officeart/2018/5/layout/IconCircleLabelList"/>
    <dgm:cxn modelId="{5EB129AC-36E4-4E55-930B-899BE0265602}" type="presParOf" srcId="{0B54297C-56F1-4669-A28E-B5528CA41DEE}" destId="{B2948A37-B25B-48FF-90CB-5767C90313B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E0BB0-0F3E-4988-9EED-AD2EBEB86674}">
      <dsp:nvSpPr>
        <dsp:cNvPr id="0" name=""/>
        <dsp:cNvSpPr/>
      </dsp:nvSpPr>
      <dsp:spPr>
        <a:xfrm>
          <a:off x="969464" y="88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8A9ED-972F-4B44-B691-77417A334AD8}">
      <dsp:nvSpPr>
        <dsp:cNvPr id="0" name=""/>
        <dsp:cNvSpPr/>
      </dsp:nvSpPr>
      <dsp:spPr>
        <a:xfrm>
          <a:off x="1238836" y="1154431"/>
          <a:ext cx="725233" cy="7252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159F1-3A8C-45A0-9922-2E63CA0B07B3}">
      <dsp:nvSpPr>
        <dsp:cNvPr id="0" name=""/>
        <dsp:cNvSpPr/>
      </dsp:nvSpPr>
      <dsp:spPr>
        <a:xfrm>
          <a:off x="565405" y="2542735"/>
          <a:ext cx="20720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dirty="0"/>
            <a:t>Research opportunities</a:t>
          </a:r>
        </a:p>
      </dsp:txBody>
      <dsp:txXfrm>
        <a:off x="565405" y="2542735"/>
        <a:ext cx="2072095" cy="720000"/>
      </dsp:txXfrm>
    </dsp:sp>
    <dsp:sp modelId="{AB66F38D-3CA6-460D-873E-13BA1577B61E}">
      <dsp:nvSpPr>
        <dsp:cNvPr id="0" name=""/>
        <dsp:cNvSpPr/>
      </dsp:nvSpPr>
      <dsp:spPr>
        <a:xfrm>
          <a:off x="3404176" y="88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588F0D-50AB-44E9-BF12-50D83DD85E53}">
      <dsp:nvSpPr>
        <dsp:cNvPr id="0" name=""/>
        <dsp:cNvSpPr/>
      </dsp:nvSpPr>
      <dsp:spPr>
        <a:xfrm>
          <a:off x="3673548" y="1154431"/>
          <a:ext cx="725233" cy="7252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9EB42-014C-42AB-8143-2FB970086C56}">
      <dsp:nvSpPr>
        <dsp:cNvPr id="0" name=""/>
        <dsp:cNvSpPr/>
      </dsp:nvSpPr>
      <dsp:spPr>
        <a:xfrm>
          <a:off x="3000117" y="2542735"/>
          <a:ext cx="20720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dirty="0"/>
            <a:t>Funding opportunities</a:t>
          </a:r>
        </a:p>
      </dsp:txBody>
      <dsp:txXfrm>
        <a:off x="3000117" y="2542735"/>
        <a:ext cx="2072095" cy="720000"/>
      </dsp:txXfrm>
    </dsp:sp>
    <dsp:sp modelId="{9C6AA3F7-CD57-4283-A6D2-9807FC0F2EC3}">
      <dsp:nvSpPr>
        <dsp:cNvPr id="0" name=""/>
        <dsp:cNvSpPr/>
      </dsp:nvSpPr>
      <dsp:spPr>
        <a:xfrm>
          <a:off x="5838887" y="88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605C9-7E40-41A5-AB69-24923498BBEA}">
      <dsp:nvSpPr>
        <dsp:cNvPr id="0" name=""/>
        <dsp:cNvSpPr/>
      </dsp:nvSpPr>
      <dsp:spPr>
        <a:xfrm>
          <a:off x="6108260" y="1154431"/>
          <a:ext cx="725233" cy="72523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698F23-4C78-474F-9001-4806229D42DC}">
      <dsp:nvSpPr>
        <dsp:cNvPr id="0" name=""/>
        <dsp:cNvSpPr/>
      </dsp:nvSpPr>
      <dsp:spPr>
        <a:xfrm>
          <a:off x="5434829" y="2542735"/>
          <a:ext cx="20720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dirty="0"/>
            <a:t>Training opportunities</a:t>
          </a:r>
        </a:p>
      </dsp:txBody>
      <dsp:txXfrm>
        <a:off x="5434829" y="2542735"/>
        <a:ext cx="2072095" cy="720000"/>
      </dsp:txXfrm>
    </dsp:sp>
    <dsp:sp modelId="{12B55030-CE20-4CD9-98C5-6A4710D27592}">
      <dsp:nvSpPr>
        <dsp:cNvPr id="0" name=""/>
        <dsp:cNvSpPr/>
      </dsp:nvSpPr>
      <dsp:spPr>
        <a:xfrm>
          <a:off x="8273599" y="88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DD35A-4F7C-451D-A049-258A83782F6E}">
      <dsp:nvSpPr>
        <dsp:cNvPr id="0" name=""/>
        <dsp:cNvSpPr/>
      </dsp:nvSpPr>
      <dsp:spPr>
        <a:xfrm>
          <a:off x="8542971" y="1154431"/>
          <a:ext cx="725233" cy="72523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48A37-B25B-48FF-90CB-5767C90313B8}">
      <dsp:nvSpPr>
        <dsp:cNvPr id="0" name=""/>
        <dsp:cNvSpPr/>
      </dsp:nvSpPr>
      <dsp:spPr>
        <a:xfrm>
          <a:off x="7869541" y="2542735"/>
          <a:ext cx="207209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Q &amp; A</a:t>
          </a:r>
          <a:endParaRPr lang="en-US" sz="2400" b="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sp:txBody>
      <dsp:txXfrm>
        <a:off x="7869541" y="2542735"/>
        <a:ext cx="2072095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C2211-FCCE-4F40-B25E-6AF41A315533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34A2A-0135-4EB1-8CA5-CE6899F46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22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4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58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73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38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21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5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96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40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1D8C6-DB42-4102-BDE3-3F1447378AD1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06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bidenschool.udel.edu/student-resourc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sf.gov/pubs/policydocs/pappg20_1/nsf20_1.pdf" TargetMode="External"/><Relationship Id="rId3" Type="http://schemas.openxmlformats.org/officeDocument/2006/relationships/hyperlink" Target="https://sites.nationalacademies.org/cs/groups/pgasite/documents/webpage/pga_050518.pdf" TargetMode="External"/><Relationship Id="rId7" Type="http://schemas.openxmlformats.org/officeDocument/2006/relationships/hyperlink" Target="https://journals.sagepub.com/doi/10.3102/0013189X035006033" TargetMode="External"/><Relationship Id="rId2" Type="http://schemas.openxmlformats.org/officeDocument/2006/relationships/hyperlink" Target="https://sites.nationalacademies.org/cs/groups/pgasite/documents/webpage/pga_052526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ssrc.org/publications/view/7A9CB4F4-815F-DE11-BD80-001CC477EC70/" TargetMode="External"/><Relationship Id="rId5" Type="http://schemas.openxmlformats.org/officeDocument/2006/relationships/hyperlink" Target="https://sites.nationalacademies.org/cs/groups/pgasite/documents/webpage/pga_050519.pdf" TargetMode="External"/><Relationship Id="rId4" Type="http://schemas.openxmlformats.org/officeDocument/2006/relationships/hyperlink" Target="https://sites.nationalacademies.org/cs/groups/pgasite/documents/webpage/pga_050699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4">
            <a:extLst>
              <a:ext uri="{FF2B5EF4-FFF2-40B4-BE49-F238E27FC236}">
                <a16:creationId xmlns:a16="http://schemas.microsoft.com/office/drawing/2014/main" id="{352BB3D1-FC10-43EE-8114-34C0EBA6F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FDA324-1599-4FF4-8A1F-44FA84BC7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636" y="992221"/>
            <a:ext cx="6247308" cy="4873558"/>
          </a:xfrm>
        </p:spPr>
        <p:txBody>
          <a:bodyPr anchor="ctr">
            <a:normAutofit/>
          </a:bodyPr>
          <a:lstStyle/>
          <a:p>
            <a:r>
              <a:rPr lang="en-US" sz="4800" dirty="0"/>
              <a:t>Funding, research, and training opportunities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5284E-3216-45B3-99BD-25B70C544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8056" y="996610"/>
            <a:ext cx="3363901" cy="4864780"/>
          </a:xfrm>
        </p:spPr>
        <p:txBody>
          <a:bodyPr anchor="ctr">
            <a:normAutofit/>
          </a:bodyPr>
          <a:lstStyle/>
          <a:p>
            <a:pPr algn="r"/>
            <a:r>
              <a:rPr lang="en-US" sz="2000" dirty="0">
                <a:solidFill>
                  <a:schemeClr val="tx2"/>
                </a:solidFill>
              </a:rPr>
              <a:t>Sarah K. Bruch</a:t>
            </a:r>
          </a:p>
        </p:txBody>
      </p:sp>
      <p:cxnSp>
        <p:nvCxnSpPr>
          <p:cNvPr id="36" name="Straight Connector 26">
            <a:extLst>
              <a:ext uri="{FF2B5EF4-FFF2-40B4-BE49-F238E27FC236}">
                <a16:creationId xmlns:a16="http://schemas.microsoft.com/office/drawing/2014/main" id="{7766695C-9F91-4225-8954-E3288BC51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09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funding opportunities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/>
              <a:t>Questions about funding opportunities? 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03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5E8F-E565-4437-84E0-8234EA353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opportunities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A4C0A4-43D3-45B9-8EE5-118540D53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taking more research methods courses than are required for your degree, especially when you plan to use a particular method for a research project or paper.</a:t>
            </a:r>
          </a:p>
          <a:p>
            <a:r>
              <a:rPr lang="en-US" dirty="0"/>
              <a:t>Lots of options for research methods training with short courses and workshops.</a:t>
            </a:r>
          </a:p>
          <a:p>
            <a:pPr lvl="1"/>
            <a:r>
              <a:rPr lang="en-US" dirty="0"/>
              <a:t>Many are offered in summer months.</a:t>
            </a:r>
          </a:p>
          <a:p>
            <a:pPr lvl="1"/>
            <a:r>
              <a:rPr lang="en-US" dirty="0"/>
              <a:t>Many are specific to particular methods (quantitative, qualitative, mixed).</a:t>
            </a:r>
          </a:p>
          <a:p>
            <a:pPr lvl="1"/>
            <a:r>
              <a:rPr lang="en-US" dirty="0"/>
              <a:t>Important to find quality providers, typically university-based trainings better than private.</a:t>
            </a:r>
          </a:p>
        </p:txBody>
      </p:sp>
    </p:spTree>
    <p:extLst>
      <p:ext uri="{BB962C8B-B14F-4D97-AF65-F5344CB8AC3E}">
        <p14:creationId xmlns:p14="http://schemas.microsoft.com/office/powerpoint/2010/main" val="1375120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training opportunities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/>
              <a:t>Questions about training opportunities? 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511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75061AD-F6EE-4D52-BD78-0BDC0971B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1D8AA-D582-43CA-B3D2-F0E5BCBF6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5428614" cy="379026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Policy-Related Funding and Training Opportunities document 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Slide decks for other PD sessions all available on Biden School website at: </a:t>
            </a:r>
            <a:r>
              <a:rPr lang="en-US" sz="1600" dirty="0">
                <a:hlinkClick r:id="rId2"/>
              </a:rPr>
              <a:t>https://www.bidenschool.udel.edu/student-resources</a:t>
            </a:r>
            <a:r>
              <a:rPr lang="en-US" sz="1600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600" b="1" u="sng" dirty="0"/>
              <a:t>Suggested Readings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/>
              <a:t>Windsor and </a:t>
            </a:r>
            <a:r>
              <a:rPr lang="en-US" sz="1600" dirty="0" err="1"/>
              <a:t>Kronsted</a:t>
            </a:r>
            <a:r>
              <a:rPr lang="en-US" sz="1600" dirty="0"/>
              <a:t> 2022 “Grant Writing and the Hidden Curriculum: Mentoring and Collaborating Across Disciplines” PS: Political Science and Politics 55(2): 313-323.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 err="1"/>
              <a:t>Calarco</a:t>
            </a:r>
            <a:r>
              <a:rPr lang="en-US" sz="1600" dirty="0"/>
              <a:t> 2020 “Chapter 6 Doing Research and Finding Funding” from A Field Guide to Grad School: Uncovering the Hidden Curriculum.</a:t>
            </a:r>
          </a:p>
        </p:txBody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7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A953C47-ACF4-41BA-8997-C6A027645B55}"/>
              </a:ext>
            </a:extLst>
          </p:cNvPr>
          <p:cNvCxnSpPr/>
          <p:nvPr/>
        </p:nvCxnSpPr>
        <p:spPr>
          <a:xfrm>
            <a:off x="6602027" y="2210182"/>
            <a:ext cx="6924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A14CC855-7990-4089-9CBA-D178A9A41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6859" y="421224"/>
            <a:ext cx="4418172" cy="497567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1707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832F7F-476E-430D-8B64-928777AB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8DDDDC-0D26-4FDF-8DAB-F130C6608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154977"/>
              </p:ext>
            </p:extLst>
          </p:nvPr>
        </p:nvGraphicFramePr>
        <p:xfrm>
          <a:off x="852257" y="2215299"/>
          <a:ext cx="10507042" cy="4147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88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Research opportunities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of most important aspects of graduate training!</a:t>
            </a:r>
          </a:p>
          <a:p>
            <a:r>
              <a:rPr lang="en-US" dirty="0"/>
              <a:t>Highly recommended that students take personal initiative to find and seek out research opportunities. </a:t>
            </a:r>
          </a:p>
          <a:p>
            <a:pPr lvl="1"/>
            <a:r>
              <a:rPr lang="en-US" dirty="0"/>
              <a:t>Learn how research process works in real life (moving from research interest/topic to RQ)</a:t>
            </a:r>
          </a:p>
          <a:p>
            <a:pPr lvl="1"/>
            <a:r>
              <a:rPr lang="en-US" dirty="0"/>
              <a:t>Gain practical skills and experience conducting research that are transferable to other projects (design, data collection and management, methods, substantive area knowledge)</a:t>
            </a:r>
          </a:p>
          <a:p>
            <a:pPr lvl="1"/>
            <a:r>
              <a:rPr lang="en-US" dirty="0"/>
              <a:t>Opportunity for building relationships w/ mentors w/in the field</a:t>
            </a:r>
          </a:p>
          <a:p>
            <a:pPr lvl="1"/>
            <a:r>
              <a:rPr lang="en-US" dirty="0"/>
              <a:t>Opportunity for publishing research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335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Research opportunities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Types of opportunities:</a:t>
            </a:r>
          </a:p>
          <a:p>
            <a:pPr lvl="1"/>
            <a:r>
              <a:rPr lang="en-US" dirty="0"/>
              <a:t>Research assistant positions on faculty or center-based research projects</a:t>
            </a:r>
          </a:p>
          <a:p>
            <a:pPr lvl="1"/>
            <a:r>
              <a:rPr lang="en-US" dirty="0"/>
              <a:t>Collaborative or mentored research opportunities through unpaid research assistantships </a:t>
            </a:r>
          </a:p>
          <a:p>
            <a:pPr lvl="1"/>
            <a:r>
              <a:rPr lang="en-US" dirty="0"/>
              <a:t>Course-based research projects and independent study courses</a:t>
            </a:r>
          </a:p>
          <a:p>
            <a:pPr lvl="1"/>
            <a:r>
              <a:rPr lang="en-US" dirty="0"/>
              <a:t>Internships – many for applied policy and community engaged research (semester long or summer programs) </a:t>
            </a:r>
          </a:p>
          <a:p>
            <a:pPr lvl="1"/>
            <a:r>
              <a:rPr lang="en-US" dirty="0"/>
              <a:t>Independent research – thesis, dissertation</a:t>
            </a:r>
          </a:p>
          <a:p>
            <a:pPr lvl="1"/>
            <a:endParaRPr lang="en-US" dirty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077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Research opportunities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/>
              <a:t>Questions about research opportunities? 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58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funding opportunities: by stage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Predoctoral (early years of graduate school)</a:t>
            </a:r>
          </a:p>
          <a:p>
            <a:pPr lvl="1"/>
            <a:r>
              <a:rPr lang="en-US" dirty="0"/>
              <a:t>Funding the early career scholar and research interests, not a specific project </a:t>
            </a:r>
          </a:p>
          <a:p>
            <a:r>
              <a:rPr lang="en-US" dirty="0"/>
              <a:t>Doctoral (dissertation fellowships)</a:t>
            </a:r>
          </a:p>
          <a:p>
            <a:pPr lvl="1"/>
            <a:r>
              <a:rPr lang="en-US" dirty="0"/>
              <a:t>Identify different opportunities that could be applicable (different framings of project)</a:t>
            </a:r>
          </a:p>
          <a:p>
            <a:pPr lvl="1"/>
            <a:r>
              <a:rPr lang="en-US" dirty="0"/>
              <a:t>Many are not only financial awards but also have mentoring and PD components</a:t>
            </a:r>
          </a:p>
          <a:p>
            <a:r>
              <a:rPr lang="en-US" dirty="0"/>
              <a:t>Post-doctoral (post-graduation)</a:t>
            </a:r>
          </a:p>
          <a:p>
            <a:pPr lvl="1"/>
            <a:r>
              <a:rPr lang="en-US" dirty="0"/>
              <a:t>Vary widely from focus on own research to work on existing projects, and expectations for teaching or other responsibilities 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671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funding opportunities: 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Government research agencies: IES, NSF, NIH, NAS</a:t>
            </a:r>
          </a:p>
          <a:p>
            <a:r>
              <a:rPr lang="en-US" dirty="0"/>
              <a:t>Government departments and agencies: federal, state, and sometimes local</a:t>
            </a:r>
          </a:p>
          <a:p>
            <a:r>
              <a:rPr lang="en-US" dirty="0"/>
              <a:t>Professional associations (and sections/divisions within these)</a:t>
            </a:r>
          </a:p>
          <a:p>
            <a:r>
              <a:rPr lang="en-US" dirty="0"/>
              <a:t>Policy research organizations</a:t>
            </a:r>
          </a:p>
          <a:p>
            <a:r>
              <a:rPr lang="en-US" dirty="0"/>
              <a:t>Foundations </a:t>
            </a:r>
          </a:p>
          <a:p>
            <a:r>
              <a:rPr lang="en-US" dirty="0"/>
              <a:t>UD Graduate College, and cluster/topic-based initiatives 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3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A86CC-4AB7-416B-9E56-C964140F5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Preparing funding applications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74972-344F-48CA-BE33-A466245DD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7191" y="2032987"/>
            <a:ext cx="4645152" cy="34357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/>
              <a:t>National Academies Resources</a:t>
            </a:r>
          </a:p>
          <a:p>
            <a:r>
              <a:rPr lang="en-US" dirty="0"/>
              <a:t>Preparing a Successful Fellowship or Grant Application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Writing a Fellowship Proposal or Statement of Purpose (</a:t>
            </a:r>
            <a:r>
              <a:rPr lang="en-US" dirty="0">
                <a:hlinkClick r:id="rId3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How to Win a Graduate Fellowship (</a:t>
            </a:r>
            <a:r>
              <a:rPr lang="en-US" dirty="0">
                <a:hlinkClick r:id="rId4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How to Prepare for Prestigious National Scholarships (</a:t>
            </a:r>
            <a:r>
              <a:rPr lang="en-US" dirty="0">
                <a:hlinkClick r:id="rId5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u="sng" dirty="0"/>
              <a:t>Social Science Research Council</a:t>
            </a:r>
          </a:p>
          <a:p>
            <a:r>
              <a:rPr lang="en-US" dirty="0"/>
              <a:t>On the Art of Writing Proposals (</a:t>
            </a:r>
            <a:r>
              <a:rPr lang="en-US" dirty="0">
                <a:hlinkClick r:id="rId6"/>
              </a:rPr>
              <a:t>link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BAF30F-D020-47FE-85F9-FB83C6B6D8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023123"/>
            <a:ext cx="4645152" cy="34357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/>
              <a:t>American Education Research Association</a:t>
            </a:r>
          </a:p>
          <a:p>
            <a:r>
              <a:rPr lang="en-US" dirty="0"/>
              <a:t>Standards for Reporting on Empirical Social Science Research in AERA Publications (</a:t>
            </a:r>
            <a:r>
              <a:rPr lang="en-US" dirty="0">
                <a:hlinkClick r:id="rId7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u="sng" dirty="0"/>
              <a:t>National Science Foundation</a:t>
            </a:r>
          </a:p>
          <a:p>
            <a:r>
              <a:rPr lang="en-US" dirty="0"/>
              <a:t>Proposal and Award Policies and Procedures Guide (</a:t>
            </a:r>
            <a:r>
              <a:rPr lang="en-US" dirty="0">
                <a:hlinkClick r:id="rId8"/>
              </a:rPr>
              <a:t>link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447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funding opportunities: advice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Identify opportunities that you might want to pursue at different stages of graduate career </a:t>
            </a:r>
          </a:p>
          <a:p>
            <a:r>
              <a:rPr lang="en-US" dirty="0"/>
              <a:t>Consider opportunities that align with your career goals post-graduation </a:t>
            </a:r>
          </a:p>
          <a:p>
            <a:r>
              <a:rPr lang="en-US" dirty="0"/>
              <a:t>Discuss opportunities with advisors and mentors </a:t>
            </a:r>
          </a:p>
          <a:p>
            <a:r>
              <a:rPr lang="en-US" dirty="0"/>
              <a:t>Plan adequate time for preparing a polished application (multiple drafts and rounds of feedback)</a:t>
            </a:r>
          </a:p>
          <a:p>
            <a:r>
              <a:rPr lang="en-US" dirty="0"/>
              <a:t>Solicit feedback and letters of recommendation/support from advisors and mentors</a:t>
            </a:r>
          </a:p>
          <a:p>
            <a:r>
              <a:rPr lang="en-US" dirty="0"/>
              <a:t>Seek out access to successful applications from the same program/funder and/or experience of applying from previous applicants or other information available (webinars etc.)</a:t>
            </a:r>
          </a:p>
          <a:p>
            <a:endParaRPr lang="en-US" dirty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1134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46B73CBF387D489FC0114B5AB0FE38" ma:contentTypeVersion="10" ma:contentTypeDescription="Create a new document." ma:contentTypeScope="" ma:versionID="8e6afb68e91e6d5c79164c70002f599b">
  <xsd:schema xmlns:xsd="http://www.w3.org/2001/XMLSchema" xmlns:xs="http://www.w3.org/2001/XMLSchema" xmlns:p="http://schemas.microsoft.com/office/2006/metadata/properties" xmlns:ns3="43022a01-b7a9-4ed8-9f3b-6192a9ff9cf0" targetNamespace="http://schemas.microsoft.com/office/2006/metadata/properties" ma:root="true" ma:fieldsID="2f7f92fd37201961a8e4789412156909" ns3:_="">
    <xsd:import namespace="43022a01-b7a9-4ed8-9f3b-6192a9ff9c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22a01-b7a9-4ed8-9f3b-6192a9ff9c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A0CF14-A9A0-49ED-B937-471CBB7D59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A4897F-0E40-4FAE-B97A-DB15CE89A259}">
  <ds:schemaRefs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43022a01-b7a9-4ed8-9f3b-6192a9ff9cf0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93A863D-0FEA-4C1E-A951-408B6235C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022a01-b7a9-4ed8-9f3b-6192a9ff9c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657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Gallery</vt:lpstr>
      <vt:lpstr>Funding, research, and training opportunities</vt:lpstr>
      <vt:lpstr>Agenda</vt:lpstr>
      <vt:lpstr>Research opportunities</vt:lpstr>
      <vt:lpstr>Research opportunities</vt:lpstr>
      <vt:lpstr>Research opportunities</vt:lpstr>
      <vt:lpstr>funding opportunities: by stage</vt:lpstr>
      <vt:lpstr>funding opportunities: sources</vt:lpstr>
      <vt:lpstr>Preparing funding applications</vt:lpstr>
      <vt:lpstr>funding opportunities: advice</vt:lpstr>
      <vt:lpstr>funding opportunities</vt:lpstr>
      <vt:lpstr>Training opportunities</vt:lpstr>
      <vt:lpstr>training opportunities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publishing</dc:title>
  <dc:creator>Hughes, Cresean</dc:creator>
  <cp:lastModifiedBy>Bruch, Sarah</cp:lastModifiedBy>
  <cp:revision>6</cp:revision>
  <cp:lastPrinted>2021-03-04T16:42:30Z</cp:lastPrinted>
  <dcterms:created xsi:type="dcterms:W3CDTF">2021-03-04T07:00:29Z</dcterms:created>
  <dcterms:modified xsi:type="dcterms:W3CDTF">2023-05-09T16:12:19Z</dcterms:modified>
</cp:coreProperties>
</file>